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305" r:id="rId4"/>
    <p:sldId id="258" r:id="rId5"/>
    <p:sldId id="259" r:id="rId6"/>
    <p:sldId id="260" r:id="rId7"/>
    <p:sldId id="261" r:id="rId8"/>
    <p:sldId id="263" r:id="rId9"/>
    <p:sldId id="262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90" r:id="rId29"/>
    <p:sldId id="284" r:id="rId30"/>
    <p:sldId id="283" r:id="rId31"/>
    <p:sldId id="286" r:id="rId32"/>
    <p:sldId id="291" r:id="rId33"/>
    <p:sldId id="285" r:id="rId34"/>
    <p:sldId id="287" r:id="rId35"/>
    <p:sldId id="292" r:id="rId36"/>
    <p:sldId id="288" r:id="rId37"/>
    <p:sldId id="289" r:id="rId38"/>
    <p:sldId id="293" r:id="rId39"/>
    <p:sldId id="294" r:id="rId40"/>
    <p:sldId id="295" r:id="rId41"/>
    <p:sldId id="296" r:id="rId42"/>
    <p:sldId id="297" r:id="rId43"/>
    <p:sldId id="299" r:id="rId44"/>
    <p:sldId id="298" r:id="rId45"/>
    <p:sldId id="300" r:id="rId46"/>
    <p:sldId id="301" r:id="rId47"/>
    <p:sldId id="303" r:id="rId48"/>
    <p:sldId id="302" r:id="rId49"/>
    <p:sldId id="304" r:id="rId50"/>
    <p:sldId id="306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5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47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>
                <a:latin typeface="basic title font" pitchFamily="2" charset="0"/>
              </a:rPr>
              <a:t>Do you think it is important to preserve and conserve buildings, architecture, neighborhoods, and communities?</a:t>
            </a:r>
          </a:p>
        </c:rich>
      </c:tx>
      <c:overlay val="0"/>
      <c:spPr>
        <a:noFill/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OUTCOME</c:v>
                </c:pt>
              </c:strCache>
            </c:strRef>
          </c:tx>
          <c:dPt>
            <c:idx val="0"/>
            <c:bubble3D val="0"/>
            <c:spPr>
              <a:solidFill>
                <a:srgbClr val="00153E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A11D-443B-8B04-31C14D8CB5D8}"/>
              </c:ext>
            </c:extLst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A11D-443B-8B04-31C14D8CB5D8}"/>
              </c:ext>
            </c:extLst>
          </c:dPt>
          <c:dLbls>
            <c:dLbl>
              <c:idx val="0"/>
              <c:layout>
                <c:manualLayout>
                  <c:x val="-1.1443829868395887E-2"/>
                  <c:y val="-1.0490059348164194E-1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B3072BA-66DF-4B23-BC51-632043416F84}" type="CATEGORYNAME">
                      <a:rPr lang="en-US" sz="1400">
                        <a:solidFill>
                          <a:srgbClr val="00153E"/>
                        </a:solidFill>
                        <a:latin typeface="basic title font" pitchFamily="2" charset="0"/>
                      </a:rPr>
                      <a:pPr>
                        <a:defRPr/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11D-443B-8B04-31C14D8CB5D8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4B0700B-1585-48EE-93E6-FCE4BB3FE06B}" type="CATEGORYNAME">
                      <a:rPr lang="en-US">
                        <a:solidFill>
                          <a:schemeClr val="accent4">
                            <a:lumMod val="75000"/>
                          </a:schemeClr>
                        </a:solidFill>
                        <a:latin typeface="basic title font" pitchFamily="2" charset="0"/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11D-443B-8B04-31C14D8CB5D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PRESERVE AND CONSERVE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1D-443B-8B04-31C14D8CB5D8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 smtClean="0">
                <a:latin typeface="basic title font" pitchFamily="2" charset="0"/>
              </a:rPr>
              <a:t>HAVE</a:t>
            </a:r>
            <a:r>
              <a:rPr lang="en-US" sz="2000" baseline="0" dirty="0" smtClean="0">
                <a:latin typeface="basic title font" pitchFamily="2" charset="0"/>
              </a:rPr>
              <a:t> YOU BEEN INVOLVED IN THE CAUSE OF PRESERVING AND CONSERVING BUILDINGS, ARCHITECTURE, NEIGHBORHOODS, AND COMMUNITIES?</a:t>
            </a:r>
            <a:endParaRPr lang="en-US" sz="2000" dirty="0">
              <a:latin typeface="basic title font" pitchFamily="2" charset="0"/>
            </a:endParaRPr>
          </a:p>
        </c:rich>
      </c:tx>
      <c:overlay val="0"/>
      <c:spPr>
        <a:noFill/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OUTCOME</c:v>
                </c:pt>
              </c:strCache>
            </c:strRef>
          </c:tx>
          <c:dPt>
            <c:idx val="0"/>
            <c:bubble3D val="0"/>
            <c:spPr>
              <a:solidFill>
                <a:srgbClr val="00153E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A11D-443B-8B04-31C14D8CB5D8}"/>
              </c:ext>
            </c:extLst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A11D-443B-8B04-31C14D8CB5D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0-413E-4209-B95F-F08500F5B5CB}"/>
              </c:ext>
            </c:extLst>
          </c:dPt>
          <c:dLbls>
            <c:dLbl>
              <c:idx val="0"/>
              <c:layout>
                <c:manualLayout>
                  <c:x val="-1.1443829868395887E-2"/>
                  <c:y val="-1.0490059348164194E-1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B3072BA-66DF-4B23-BC51-632043416F84}" type="CATEGORYNAME">
                      <a:rPr lang="en-US" sz="1400">
                        <a:solidFill>
                          <a:srgbClr val="00153E"/>
                        </a:solidFill>
                        <a:latin typeface="basic title font" pitchFamily="2" charset="0"/>
                      </a:rPr>
                      <a:pPr>
                        <a:defRPr/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11D-443B-8B04-31C14D8CB5D8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basic title font" pitchFamily="2" charset="0"/>
                      </a:rPr>
                      <a:t>no</a:t>
                    </a:r>
                    <a:endParaRPr lang="en-US" dirty="0">
                      <a:solidFill>
                        <a:schemeClr val="accent4">
                          <a:lumMod val="75000"/>
                        </a:schemeClr>
                      </a:solidFill>
                      <a:latin typeface="basic title font" pitchFamily="2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11D-443B-8B04-31C14D8CB5D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413E-4209-B95F-F08500F5B5CB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38</c:v>
                </c:pt>
                <c:pt idx="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1D-443B-8B04-31C14D8CB5D8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 smtClean="0">
                <a:latin typeface="basic title font" pitchFamily="2" charset="0"/>
              </a:rPr>
              <a:t>Are you interested</a:t>
            </a:r>
            <a:r>
              <a:rPr lang="en-US" sz="2000" baseline="0" dirty="0" smtClean="0">
                <a:latin typeface="basic title font" pitchFamily="2" charset="0"/>
              </a:rPr>
              <a:t> in getting involved with groups like the national trust</a:t>
            </a:r>
            <a:r>
              <a:rPr lang="en-US" sz="2000" dirty="0" smtClean="0">
                <a:latin typeface="basic title font" pitchFamily="2" charset="0"/>
              </a:rPr>
              <a:t>?</a:t>
            </a:r>
            <a:endParaRPr lang="en-US" sz="2000" dirty="0">
              <a:latin typeface="basic title font" pitchFamily="2" charset="0"/>
            </a:endParaRPr>
          </a:p>
        </c:rich>
      </c:tx>
      <c:layout/>
      <c:overlay val="0"/>
      <c:spPr>
        <a:noFill/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OUTCOME</c:v>
                </c:pt>
              </c:strCache>
            </c:strRef>
          </c:tx>
          <c:dPt>
            <c:idx val="0"/>
            <c:bubble3D val="0"/>
            <c:spPr>
              <a:solidFill>
                <a:srgbClr val="00153E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A11D-443B-8B04-31C14D8CB5D8}"/>
              </c:ext>
            </c:extLst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A11D-443B-8B04-31C14D8CB5D8}"/>
              </c:ext>
            </c:extLst>
          </c:dPt>
          <c:dLbls>
            <c:dLbl>
              <c:idx val="0"/>
              <c:layout>
                <c:manualLayout>
                  <c:x val="-1.1443829868395887E-2"/>
                  <c:y val="-1.0490059348164194E-1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B3072BA-66DF-4B23-BC51-632043416F84}" type="CATEGORYNAME">
                      <a:rPr lang="en-US" sz="1400">
                        <a:solidFill>
                          <a:srgbClr val="00153E"/>
                        </a:solidFill>
                        <a:latin typeface="basic title font" pitchFamily="2" charset="0"/>
                      </a:rPr>
                      <a:pPr>
                        <a:defRPr/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11D-443B-8B04-31C14D8CB5D8}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basic title font" pitchFamily="2" charset="0"/>
                      </a:rPr>
                      <a:t>no</a:t>
                    </a:r>
                    <a:endParaRPr lang="en-US" dirty="0">
                      <a:solidFill>
                        <a:schemeClr val="accent4">
                          <a:lumMod val="75000"/>
                        </a:schemeClr>
                      </a:solidFill>
                      <a:latin typeface="basic title font" pitchFamily="2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11D-443B-8B04-31C14D8CB5D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53</c:v>
                </c:pt>
                <c:pt idx="1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1D-443B-8B04-31C14D8CB5D8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 smtClean="0">
                <a:latin typeface="basic title font" pitchFamily="2" charset="0"/>
              </a:rPr>
              <a:t>Do you prefer to shop or dine in unique or historic downtowns vs. chain restaurants</a:t>
            </a:r>
            <a:r>
              <a:rPr lang="en-US" sz="2000" baseline="0" dirty="0" smtClean="0">
                <a:latin typeface="basic title font" pitchFamily="2" charset="0"/>
              </a:rPr>
              <a:t> or shopping malls</a:t>
            </a:r>
            <a:r>
              <a:rPr lang="en-US" sz="2000" dirty="0" smtClean="0">
                <a:latin typeface="basic title font" pitchFamily="2" charset="0"/>
              </a:rPr>
              <a:t>?  They will do business with those that support historic</a:t>
            </a:r>
            <a:r>
              <a:rPr lang="en-US" sz="2000" baseline="0" dirty="0" smtClean="0">
                <a:latin typeface="basic title font" pitchFamily="2" charset="0"/>
              </a:rPr>
              <a:t> preservation over those that do not.</a:t>
            </a:r>
            <a:endParaRPr lang="en-US" sz="2000" dirty="0">
              <a:latin typeface="basic title font" pitchFamily="2" charset="0"/>
            </a:endParaRPr>
          </a:p>
        </c:rich>
      </c:tx>
      <c:layout/>
      <c:overlay val="0"/>
      <c:spPr>
        <a:noFill/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OUTCOME</c:v>
                </c:pt>
              </c:strCache>
            </c:strRef>
          </c:tx>
          <c:dPt>
            <c:idx val="0"/>
            <c:bubble3D val="0"/>
            <c:spPr>
              <a:solidFill>
                <a:srgbClr val="00153E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A11D-443B-8B04-31C14D8CB5D8}"/>
              </c:ext>
            </c:extLst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A11D-443B-8B04-31C14D8CB5D8}"/>
              </c:ext>
            </c:extLst>
          </c:dPt>
          <c:dLbls>
            <c:dLbl>
              <c:idx val="0"/>
              <c:layout>
                <c:manualLayout>
                  <c:x val="-1.1443829868395887E-2"/>
                  <c:y val="-1.0490059348164194E-1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B3072BA-66DF-4B23-BC51-632043416F84}" type="CATEGORYNAME">
                      <a:rPr lang="en-US" sz="1400">
                        <a:solidFill>
                          <a:srgbClr val="00153E"/>
                        </a:solidFill>
                        <a:latin typeface="basic title font" pitchFamily="2" charset="0"/>
                      </a:rPr>
                      <a:pPr>
                        <a:defRPr/>
                      </a:pPr>
                      <a:t>[CATEGORY NAME]</a:t>
                    </a:fld>
                    <a:endParaRPr lang="en-US"/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11D-443B-8B04-31C14D8CB5D8}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basic title font" pitchFamily="2" charset="0"/>
                      </a:rPr>
                      <a:t>no</a:t>
                    </a:r>
                    <a:endParaRPr lang="en-US" dirty="0">
                      <a:solidFill>
                        <a:schemeClr val="accent4">
                          <a:lumMod val="75000"/>
                        </a:schemeClr>
                      </a:solidFill>
                      <a:latin typeface="basic title font" pitchFamily="2" charset="0"/>
                    </a:endParaRPr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11D-443B-8B04-31C14D8CB5D8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1D-443B-8B04-31C14D8CB5D8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BB4D9D-6955-4D12-BB1D-0ECD4EBE27F9}" type="doc">
      <dgm:prSet loTypeId="urn:microsoft.com/office/officeart/2005/8/layout/arrow5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BAF34BEB-788C-4F92-9437-674540E65991}">
      <dgm:prSet phldrT="[Text]" custT="1"/>
      <dgm:spPr/>
      <dgm:t>
        <a:bodyPr/>
        <a:lstStyle/>
        <a:p>
          <a:r>
            <a:rPr lang="en-US" sz="2800" dirty="0" smtClean="0">
              <a:latin typeface="Georgia" panose="02040502050405020303" pitchFamily="18" charset="0"/>
            </a:rPr>
            <a:t>Academic Study</a:t>
          </a:r>
          <a:endParaRPr lang="en-US" sz="2800" dirty="0">
            <a:latin typeface="Georgia" panose="02040502050405020303" pitchFamily="18" charset="0"/>
          </a:endParaRPr>
        </a:p>
      </dgm:t>
    </dgm:pt>
    <dgm:pt modelId="{C3DA9CDC-14ED-4038-8676-77426D319958}" type="parTrans" cxnId="{E2A1F346-B091-4D4A-9F2C-0451085F8E87}">
      <dgm:prSet/>
      <dgm:spPr/>
      <dgm:t>
        <a:bodyPr/>
        <a:lstStyle/>
        <a:p>
          <a:endParaRPr lang="en-US"/>
        </a:p>
      </dgm:t>
    </dgm:pt>
    <dgm:pt modelId="{9DA11560-676E-4A4F-99F6-2AA87B9A8C01}" type="sibTrans" cxnId="{E2A1F346-B091-4D4A-9F2C-0451085F8E87}">
      <dgm:prSet/>
      <dgm:spPr/>
      <dgm:t>
        <a:bodyPr/>
        <a:lstStyle/>
        <a:p>
          <a:endParaRPr lang="en-US"/>
        </a:p>
      </dgm:t>
    </dgm:pt>
    <dgm:pt modelId="{8D81279C-433E-447C-B72D-9A252BAC04F6}">
      <dgm:prSet phldrT="[Text]" custT="1"/>
      <dgm:spPr/>
      <dgm:t>
        <a:bodyPr/>
        <a:lstStyle/>
        <a:p>
          <a:r>
            <a:rPr lang="en-US" sz="3200" dirty="0" smtClean="0">
              <a:latin typeface="Georgia" panose="02040502050405020303" pitchFamily="18" charset="0"/>
            </a:rPr>
            <a:t>Community</a:t>
          </a:r>
          <a:endParaRPr lang="en-US" sz="3200" dirty="0">
            <a:latin typeface="Georgia" panose="02040502050405020303" pitchFamily="18" charset="0"/>
          </a:endParaRPr>
        </a:p>
      </dgm:t>
    </dgm:pt>
    <dgm:pt modelId="{989B9E3D-CF8B-472C-BCD5-7A8FB3CBDFA8}" type="parTrans" cxnId="{507E5460-26AC-476A-A5C2-600BB487841D}">
      <dgm:prSet/>
      <dgm:spPr/>
      <dgm:t>
        <a:bodyPr/>
        <a:lstStyle/>
        <a:p>
          <a:endParaRPr lang="en-US"/>
        </a:p>
      </dgm:t>
    </dgm:pt>
    <dgm:pt modelId="{99E42E8B-5EF2-44E2-870B-E083D21EECB3}" type="sibTrans" cxnId="{507E5460-26AC-476A-A5C2-600BB487841D}">
      <dgm:prSet/>
      <dgm:spPr/>
      <dgm:t>
        <a:bodyPr/>
        <a:lstStyle/>
        <a:p>
          <a:endParaRPr lang="en-US"/>
        </a:p>
      </dgm:t>
    </dgm:pt>
    <dgm:pt modelId="{7817162F-0BA8-4BC3-9EF4-EA0875D16A00}" type="pres">
      <dgm:prSet presAssocID="{6EBB4D9D-6955-4D12-BB1D-0ECD4EBE27F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AE9A85F-A42E-4B3C-B4FC-1020FB73B52E}" type="pres">
      <dgm:prSet presAssocID="{BAF34BEB-788C-4F92-9437-674540E65991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D65422-E688-4617-956A-EAC3B0E7928E}" type="pres">
      <dgm:prSet presAssocID="{8D81279C-433E-447C-B72D-9A252BAC04F6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A1F346-B091-4D4A-9F2C-0451085F8E87}" srcId="{6EBB4D9D-6955-4D12-BB1D-0ECD4EBE27F9}" destId="{BAF34BEB-788C-4F92-9437-674540E65991}" srcOrd="0" destOrd="0" parTransId="{C3DA9CDC-14ED-4038-8676-77426D319958}" sibTransId="{9DA11560-676E-4A4F-99F6-2AA87B9A8C01}"/>
    <dgm:cxn modelId="{507E5460-26AC-476A-A5C2-600BB487841D}" srcId="{6EBB4D9D-6955-4D12-BB1D-0ECD4EBE27F9}" destId="{8D81279C-433E-447C-B72D-9A252BAC04F6}" srcOrd="1" destOrd="0" parTransId="{989B9E3D-CF8B-472C-BCD5-7A8FB3CBDFA8}" sibTransId="{99E42E8B-5EF2-44E2-870B-E083D21EECB3}"/>
    <dgm:cxn modelId="{FF4D5E25-64FE-4F65-9244-63287CE248FD}" type="presOf" srcId="{6EBB4D9D-6955-4D12-BB1D-0ECD4EBE27F9}" destId="{7817162F-0BA8-4BC3-9EF4-EA0875D16A00}" srcOrd="0" destOrd="0" presId="urn:microsoft.com/office/officeart/2005/8/layout/arrow5"/>
    <dgm:cxn modelId="{C3AF7DF8-2A11-46C6-BF2A-6ECCAE76ED67}" type="presOf" srcId="{BAF34BEB-788C-4F92-9437-674540E65991}" destId="{9AE9A85F-A42E-4B3C-B4FC-1020FB73B52E}" srcOrd="0" destOrd="0" presId="urn:microsoft.com/office/officeart/2005/8/layout/arrow5"/>
    <dgm:cxn modelId="{6673080D-F2CE-460D-B635-5D1CA6B5DE7C}" type="presOf" srcId="{8D81279C-433E-447C-B72D-9A252BAC04F6}" destId="{76D65422-E688-4617-956A-EAC3B0E7928E}" srcOrd="0" destOrd="0" presId="urn:microsoft.com/office/officeart/2005/8/layout/arrow5"/>
    <dgm:cxn modelId="{4F78276F-5E32-47BB-98E4-1030B11E1CDA}" type="presParOf" srcId="{7817162F-0BA8-4BC3-9EF4-EA0875D16A00}" destId="{9AE9A85F-A42E-4B3C-B4FC-1020FB73B52E}" srcOrd="0" destOrd="0" presId="urn:microsoft.com/office/officeart/2005/8/layout/arrow5"/>
    <dgm:cxn modelId="{2433A049-BA52-4D02-8B95-C65DA2798E3A}" type="presParOf" srcId="{7817162F-0BA8-4BC3-9EF4-EA0875D16A00}" destId="{76D65422-E688-4617-956A-EAC3B0E7928E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9A85F-A42E-4B3C-B4FC-1020FB73B52E}">
      <dsp:nvSpPr>
        <dsp:cNvPr id="0" name=""/>
        <dsp:cNvSpPr/>
      </dsp:nvSpPr>
      <dsp:spPr>
        <a:xfrm rot="16200000">
          <a:off x="1763" y="744802"/>
          <a:ext cx="3929062" cy="3929062"/>
        </a:xfrm>
        <a:prstGeom prst="downArrow">
          <a:avLst>
            <a:gd name="adj1" fmla="val 50000"/>
            <a:gd name="adj2" fmla="val 3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Georgia" panose="02040502050405020303" pitchFamily="18" charset="0"/>
            </a:rPr>
            <a:t>Academic Study</a:t>
          </a:r>
          <a:endParaRPr lang="en-US" sz="2800" kern="1200" dirty="0">
            <a:latin typeface="Georgia" panose="02040502050405020303" pitchFamily="18" charset="0"/>
          </a:endParaRPr>
        </a:p>
      </dsp:txBody>
      <dsp:txXfrm rot="5400000">
        <a:off x="1764" y="1727067"/>
        <a:ext cx="3241476" cy="1964531"/>
      </dsp:txXfrm>
    </dsp:sp>
    <dsp:sp modelId="{76D65422-E688-4617-956A-EAC3B0E7928E}">
      <dsp:nvSpPr>
        <dsp:cNvPr id="0" name=""/>
        <dsp:cNvSpPr/>
      </dsp:nvSpPr>
      <dsp:spPr>
        <a:xfrm rot="5400000">
          <a:off x="4197174" y="744802"/>
          <a:ext cx="3929062" cy="3929062"/>
        </a:xfrm>
        <a:prstGeom prst="downArrow">
          <a:avLst>
            <a:gd name="adj1" fmla="val 50000"/>
            <a:gd name="adj2" fmla="val 3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Georgia" panose="02040502050405020303" pitchFamily="18" charset="0"/>
            </a:rPr>
            <a:t>Community</a:t>
          </a:r>
          <a:endParaRPr lang="en-US" sz="3200" kern="1200" dirty="0">
            <a:latin typeface="Georgia" panose="02040502050405020303" pitchFamily="18" charset="0"/>
          </a:endParaRPr>
        </a:p>
      </dsp:txBody>
      <dsp:txXfrm rot="-5400000">
        <a:off x="4884761" y="1727068"/>
        <a:ext cx="3241476" cy="19645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F919FF-A1DF-4130-BA25-FDE6E26081BA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75DBE-D950-46B1-8980-8790917D9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61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83DC6-2EA5-4AA8-8E52-A97FD1A7AB48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9799-9882-41AD-95F0-AF123CD98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00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83DC6-2EA5-4AA8-8E52-A97FD1A7AB48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9799-9882-41AD-95F0-AF123CD98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91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83DC6-2EA5-4AA8-8E52-A97FD1A7AB48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9799-9882-41AD-95F0-AF123CD98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01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83DC6-2EA5-4AA8-8E52-A97FD1A7AB48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9799-9882-41AD-95F0-AF123CD98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21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83DC6-2EA5-4AA8-8E52-A97FD1A7AB48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9799-9882-41AD-95F0-AF123CD98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19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83DC6-2EA5-4AA8-8E52-A97FD1A7AB48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9799-9882-41AD-95F0-AF123CD98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05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83DC6-2EA5-4AA8-8E52-A97FD1A7AB48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9799-9882-41AD-95F0-AF123CD98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18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83DC6-2EA5-4AA8-8E52-A97FD1A7AB48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9799-9882-41AD-95F0-AF123CD98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64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83DC6-2EA5-4AA8-8E52-A97FD1A7AB48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9799-9882-41AD-95F0-AF123CD98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17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83DC6-2EA5-4AA8-8E52-A97FD1A7AB48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9799-9882-41AD-95F0-AF123CD98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97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83DC6-2EA5-4AA8-8E52-A97FD1A7AB48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39799-9882-41AD-95F0-AF123CD98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74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83DC6-2EA5-4AA8-8E52-A97FD1A7AB48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39799-9882-41AD-95F0-AF123CD98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47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emf"/><Relationship Id="rId4" Type="http://schemas.openxmlformats.org/officeDocument/2006/relationships/image" Target="../media/image5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saturation sa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" t="15722" r="375" b="9488"/>
          <a:stretch/>
        </p:blipFill>
        <p:spPr>
          <a:xfrm>
            <a:off x="0" y="-15240"/>
            <a:ext cx="12192000" cy="68732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15239"/>
            <a:ext cx="12192000" cy="6873240"/>
          </a:xfrm>
          <a:prstGeom prst="rect">
            <a:avLst/>
          </a:prstGeom>
          <a:gradFill flip="none" rotWithShape="1">
            <a:gsLst>
              <a:gs pos="100000">
                <a:srgbClr val="00153E"/>
              </a:gs>
              <a:gs pos="33000">
                <a:srgbClr val="424242">
                  <a:alpha val="39000"/>
                </a:srgbClr>
              </a:gs>
              <a:gs pos="58000">
                <a:schemeClr val="dk1">
                  <a:lumMod val="97000"/>
                  <a:lumOff val="3000"/>
                  <a:alpha val="66000"/>
                </a:schemeClr>
              </a:gs>
              <a:gs pos="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0487" y="4248864"/>
            <a:ext cx="79953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Try Preservation.</a:t>
            </a:r>
            <a:endParaRPr lang="en-US" sz="6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615" y="148063"/>
            <a:ext cx="90911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latin typeface="basic title font" pitchFamily="2" charset="0"/>
              </a:rPr>
              <a:t>WANT TO ENGAGE </a:t>
            </a:r>
            <a:r>
              <a:rPr lang="en-US" sz="8800" spc="600" dirty="0" err="1" smtClean="0">
                <a:latin typeface="basic title font" pitchFamily="2" charset="0"/>
              </a:rPr>
              <a:t>MILLENnIALS</a:t>
            </a:r>
            <a:r>
              <a:rPr lang="en-US" sz="8800" spc="600" dirty="0" smtClean="0">
                <a:latin typeface="basic title font" pitchFamily="2" charset="0"/>
              </a:rPr>
              <a:t>?</a:t>
            </a:r>
            <a:endParaRPr lang="en-US" sz="8800" spc="600" dirty="0">
              <a:latin typeface="basic title font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04560" y="5220767"/>
            <a:ext cx="602742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Assistant Professor:  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Jeff Fulton, Allied ASID, IDEC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Professor, Director:  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Beth R. Miller, PhD, ASID, IDEC, NCIDQ 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  <a:latin typeface="Georgia" panose="02040502050405020303" pitchFamily="18" charset="0"/>
              </a:rPr>
              <a:t>Presenters: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  <a:latin typeface="Georgia" panose="02040502050405020303" pitchFamily="18" charset="0"/>
              </a:rPr>
              <a:t>         Jeff Fulton, Allied ASID, IDEC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  <a:latin typeface="Georgia" panose="02040502050405020303" pitchFamily="18" charset="0"/>
              </a:rPr>
              <a:t>Lyndsey Miller, ASID, IDEC, NCIDQ</a:t>
            </a:r>
          </a:p>
          <a:p>
            <a:pPr algn="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" y="6168745"/>
            <a:ext cx="2305050" cy="68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9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44667311"/>
              </p:ext>
            </p:extLst>
          </p:nvPr>
        </p:nvGraphicFramePr>
        <p:xfrm>
          <a:off x="-219710" y="962378"/>
          <a:ext cx="6658610" cy="5478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393180" y="625967"/>
            <a:ext cx="55930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latin typeface="Georgia" panose="02040502050405020303" pitchFamily="18" charset="0"/>
              </a:rPr>
              <a:t>More than half of Millennials prefer to SHOP or DINE in 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unique or historic downtowns </a:t>
            </a:r>
            <a:r>
              <a:rPr lang="en-US" sz="3600" dirty="0" smtClean="0">
                <a:latin typeface="Georgia" panose="02040502050405020303" pitchFamily="18" charset="0"/>
              </a:rPr>
              <a:t>vs. chain restaurants or shopping malls. They will do business with those that support historic preservation over those that do not.</a:t>
            </a:r>
            <a:endParaRPr lang="en-US" sz="3600" dirty="0">
              <a:latin typeface="Georgia" panose="02040502050405020303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195060" y="276014"/>
            <a:ext cx="0" cy="6332220"/>
          </a:xfrm>
          <a:prstGeom prst="line">
            <a:avLst/>
          </a:prstGeom>
          <a:ln w="15875">
            <a:solidFill>
              <a:srgbClr val="0015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65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5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9540" y="1996440"/>
            <a:ext cx="11811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chemeClr val="bg1"/>
                </a:solidFill>
                <a:latin typeface="basic title font" pitchFamily="2" charset="0"/>
              </a:rPr>
              <a:t>MILLENNIALS MIX THE OLD AND THE NEW</a:t>
            </a:r>
            <a:endParaRPr lang="en-US" sz="9600" dirty="0">
              <a:solidFill>
                <a:schemeClr val="bg1"/>
              </a:solidFill>
              <a:latin typeface="basic title fo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52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619506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76060" y="314114"/>
            <a:ext cx="532638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latin typeface="Georgia" panose="02040502050405020303" pitchFamily="18" charset="0"/>
              </a:rPr>
              <a:t>There is a slightly stronger preference for living in a new home with modern amenities than in an older home; </a:t>
            </a:r>
          </a:p>
          <a:p>
            <a:pPr algn="r"/>
            <a:endParaRPr lang="en-US" sz="3600" dirty="0">
              <a:latin typeface="Georgia" panose="02040502050405020303" pitchFamily="18" charset="0"/>
            </a:endParaRPr>
          </a:p>
          <a:p>
            <a:pPr algn="r"/>
            <a:r>
              <a:rPr lang="en-US" sz="3600" dirty="0" smtClean="0">
                <a:latin typeface="Georgia" panose="02040502050405020303" pitchFamily="18" charset="0"/>
              </a:rPr>
              <a:t>but more want to live in an old neighborhood with historic character vs. a new one with modern amenities.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929640" y="1197199"/>
            <a:ext cx="80543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Georgia" panose="02040502050405020303" pitchFamily="18" charset="0"/>
              </a:rPr>
              <a:t>(34% </a:t>
            </a:r>
            <a:r>
              <a:rPr lang="en-US" sz="6600" dirty="0">
                <a:solidFill>
                  <a:schemeClr val="bg1"/>
                </a:solidFill>
                <a:latin typeface="Georgia" panose="02040502050405020303" pitchFamily="18" charset="0"/>
              </a:rPr>
              <a:t>to </a:t>
            </a:r>
            <a:r>
              <a:rPr lang="en-US" sz="6600" dirty="0" smtClean="0">
                <a:solidFill>
                  <a:schemeClr val="bg1"/>
                </a:solidFill>
                <a:latin typeface="Georgia" panose="02040502050405020303" pitchFamily="18" charset="0"/>
              </a:rPr>
              <a:t>41%)</a:t>
            </a:r>
            <a:endParaRPr lang="en-US" sz="66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81000" y="3407268"/>
            <a:ext cx="11628120" cy="0"/>
          </a:xfrm>
          <a:prstGeom prst="line">
            <a:avLst/>
          </a:prstGeom>
          <a:ln w="12700">
            <a:solidFill>
              <a:srgbClr val="0015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929640" y="4503420"/>
            <a:ext cx="80543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Georgia" panose="02040502050405020303" pitchFamily="18" charset="0"/>
              </a:rPr>
              <a:t>(31% </a:t>
            </a:r>
            <a:r>
              <a:rPr lang="en-US" sz="6600" dirty="0">
                <a:solidFill>
                  <a:schemeClr val="bg1"/>
                </a:solidFill>
                <a:latin typeface="Georgia" panose="02040502050405020303" pitchFamily="18" charset="0"/>
              </a:rPr>
              <a:t>to </a:t>
            </a:r>
            <a:r>
              <a:rPr lang="en-US" sz="6600" dirty="0" smtClean="0">
                <a:solidFill>
                  <a:schemeClr val="bg1"/>
                </a:solidFill>
                <a:latin typeface="Georgia" panose="02040502050405020303" pitchFamily="18" charset="0"/>
              </a:rPr>
              <a:t>44%)</a:t>
            </a:r>
            <a:endParaRPr lang="en-US" sz="66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81000" y="6592994"/>
            <a:ext cx="11628120" cy="0"/>
          </a:xfrm>
          <a:prstGeom prst="line">
            <a:avLst/>
          </a:prstGeom>
          <a:ln w="12700">
            <a:solidFill>
              <a:srgbClr val="0015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37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619506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998220" y="625968"/>
            <a:ext cx="80543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67%</a:t>
            </a:r>
            <a:endParaRPr lang="en-US" sz="13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929640" y="3617101"/>
            <a:ext cx="80543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58%</a:t>
            </a:r>
            <a:endParaRPr lang="en-US" sz="13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61760" y="920621"/>
            <a:ext cx="55930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latin typeface="Georgia" panose="02040502050405020303" pitchFamily="18" charset="0"/>
              </a:rPr>
              <a:t>Two-thirds are interested in </a:t>
            </a:r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staying at a historic hotel</a:t>
            </a:r>
            <a:r>
              <a:rPr lang="en-US" sz="4000" dirty="0" smtClean="0">
                <a:latin typeface="Georgia" panose="02040502050405020303" pitchFamily="18" charset="0"/>
              </a:rPr>
              <a:t> and </a:t>
            </a:r>
          </a:p>
          <a:p>
            <a:pPr algn="r"/>
            <a:endParaRPr lang="en-US" sz="4000" dirty="0" smtClean="0">
              <a:latin typeface="Georgia" panose="02040502050405020303" pitchFamily="18" charset="0"/>
            </a:endParaRPr>
          </a:p>
          <a:p>
            <a:pPr algn="r"/>
            <a:endParaRPr lang="en-US" sz="4000" dirty="0">
              <a:latin typeface="Georgia" panose="02040502050405020303" pitchFamily="18" charset="0"/>
            </a:endParaRPr>
          </a:p>
          <a:p>
            <a:pPr algn="r"/>
            <a:r>
              <a:rPr lang="en-US" sz="4000" dirty="0" smtClean="0">
                <a:latin typeface="Georgia" panose="02040502050405020303" pitchFamily="18" charset="0"/>
              </a:rPr>
              <a:t>over half </a:t>
            </a:r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would attend a happy hour in a historic building. </a:t>
            </a:r>
            <a:endParaRPr lang="en-US" sz="4000" dirty="0">
              <a:solidFill>
                <a:schemeClr val="accent4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81000" y="3407268"/>
            <a:ext cx="11628120" cy="0"/>
          </a:xfrm>
          <a:prstGeom prst="line">
            <a:avLst/>
          </a:prstGeom>
          <a:ln w="12700">
            <a:solidFill>
              <a:srgbClr val="0015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81000" y="6592994"/>
            <a:ext cx="11628120" cy="0"/>
          </a:xfrm>
          <a:prstGeom prst="line">
            <a:avLst/>
          </a:prstGeom>
          <a:ln w="12700">
            <a:solidFill>
              <a:srgbClr val="0015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39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54140" y="2015904"/>
            <a:ext cx="55930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latin typeface="Georgia" panose="02040502050405020303" pitchFamily="18" charset="0"/>
              </a:rPr>
              <a:t>Fifty-six would </a:t>
            </a:r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sign a petition </a:t>
            </a:r>
            <a:r>
              <a:rPr lang="en-US" sz="4000" dirty="0" smtClean="0">
                <a:latin typeface="Georgia" panose="02040502050405020303" pitchFamily="18" charset="0"/>
              </a:rPr>
              <a:t>to save a historic site or building </a:t>
            </a:r>
            <a:r>
              <a:rPr lang="en-US" sz="3600" dirty="0" smtClean="0">
                <a:latin typeface="Georgia" panose="02040502050405020303" pitchFamily="18" charset="0"/>
              </a:rPr>
              <a:t>(local, state, or national)</a:t>
            </a:r>
          </a:p>
          <a:p>
            <a:pPr algn="r"/>
            <a:r>
              <a:rPr lang="en-US" sz="4000" dirty="0" smtClean="0">
                <a:latin typeface="Georgia" panose="02040502050405020303" pitchFamily="18" charset="0"/>
              </a:rPr>
              <a:t> </a:t>
            </a:r>
            <a:endParaRPr lang="en-US" sz="4000" dirty="0">
              <a:solidFill>
                <a:schemeClr val="accent4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619506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868680" y="1305068"/>
            <a:ext cx="805434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00" dirty="0" smtClean="0">
                <a:solidFill>
                  <a:schemeClr val="bg1"/>
                </a:solidFill>
                <a:latin typeface="Georgia" panose="02040502050405020303" pitchFamily="18" charset="0"/>
              </a:rPr>
              <a:t>56%</a:t>
            </a:r>
            <a:endParaRPr lang="en-US" sz="23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18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63640" y="1819570"/>
            <a:ext cx="57988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Historic travel </a:t>
            </a:r>
            <a:r>
              <a:rPr lang="en-US" sz="4800" dirty="0" smtClean="0">
                <a:latin typeface="Georgia" panose="02040502050405020303" pitchFamily="18" charset="0"/>
              </a:rPr>
              <a:t>is appealing to nearly three-in-four millennials. </a:t>
            </a:r>
            <a:endParaRPr lang="en-US" sz="4800" dirty="0">
              <a:solidFill>
                <a:schemeClr val="accent4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619506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929640" y="680228"/>
            <a:ext cx="805434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spc="-300" dirty="0" smtClean="0">
                <a:solidFill>
                  <a:schemeClr val="bg1"/>
                </a:solidFill>
                <a:latin typeface="Georgia" panose="02040502050405020303" pitchFamily="18" charset="0"/>
              </a:rPr>
              <a:t>3 in 5 </a:t>
            </a:r>
            <a:r>
              <a:rPr lang="en-US" sz="8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millennials</a:t>
            </a:r>
          </a:p>
        </p:txBody>
      </p:sp>
    </p:spTree>
    <p:extLst>
      <p:ext uri="{BB962C8B-B14F-4D97-AF65-F5344CB8AC3E}">
        <p14:creationId xmlns:p14="http://schemas.microsoft.com/office/powerpoint/2010/main" val="218780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8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1278026"/>
          </a:xfrm>
          <a:prstGeom prst="rect">
            <a:avLst/>
          </a:prstGeom>
          <a:solidFill>
            <a:srgbClr val="0015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88135" y="193783"/>
            <a:ext cx="90911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basic title font" pitchFamily="2" charset="0"/>
              </a:rPr>
              <a:t>THE COURSE</a:t>
            </a:r>
            <a:endParaRPr lang="en-US" sz="6000" spc="600" dirty="0">
              <a:solidFill>
                <a:schemeClr val="bg1"/>
              </a:solidFill>
              <a:latin typeface="basic title fon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360" y="2598420"/>
            <a:ext cx="110032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eorgia" panose="02040502050405020303" pitchFamily="18" charset="0"/>
              </a:rPr>
              <a:t>Special Topics</a:t>
            </a:r>
          </a:p>
          <a:p>
            <a:pPr algn="ctr"/>
            <a:r>
              <a:rPr lang="en-US" sz="4800" dirty="0" smtClean="0">
                <a:latin typeface="Georgia" panose="02040502050405020303" pitchFamily="18" charset="0"/>
              </a:rPr>
              <a:t>Introduction to Historic Preservation</a:t>
            </a:r>
          </a:p>
          <a:p>
            <a:pPr algn="ctr"/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o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ffered to Interior Design Millennial Students in Spring 2016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ctr"/>
            <a:endParaRPr lang="en-US" sz="4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47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1278026"/>
          </a:xfrm>
          <a:prstGeom prst="rect">
            <a:avLst/>
          </a:prstGeom>
          <a:solidFill>
            <a:srgbClr val="0015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88135" y="193783"/>
            <a:ext cx="90911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basic title font" pitchFamily="2" charset="0"/>
              </a:rPr>
              <a:t>THE COURSE</a:t>
            </a:r>
            <a:endParaRPr lang="en-US" sz="6000" spc="600" dirty="0">
              <a:solidFill>
                <a:schemeClr val="bg1"/>
              </a:solidFill>
              <a:latin typeface="basic title fon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51120" y="2004060"/>
            <a:ext cx="64384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eorgia" panose="02040502050405020303" pitchFamily="18" charset="0"/>
              </a:rPr>
              <a:t>Survey class follows the text </a:t>
            </a:r>
          </a:p>
          <a:p>
            <a:pPr algn="ctr"/>
            <a:r>
              <a:rPr lang="en-US" sz="4800" dirty="0" smtClean="0">
                <a:latin typeface="Georgia" panose="02040502050405020303" pitchFamily="18" charset="0"/>
              </a:rPr>
              <a:t>Historic Preservation; An Introduction to Its History, Principles, and Practice</a:t>
            </a:r>
          </a:p>
          <a:p>
            <a:pPr algn="ctr"/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By Norman Tyler</a:t>
            </a:r>
          </a:p>
          <a:p>
            <a:pPr algn="ctr"/>
            <a:endParaRPr lang="en-US" sz="4800" dirty="0">
              <a:latin typeface="Georgia" panose="020405020504050203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0229"/>
            <a:ext cx="4373880" cy="556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7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1278026"/>
          </a:xfrm>
          <a:prstGeom prst="rect">
            <a:avLst/>
          </a:prstGeom>
          <a:solidFill>
            <a:srgbClr val="0015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88135" y="193783"/>
            <a:ext cx="90911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basic title font" pitchFamily="2" charset="0"/>
              </a:rPr>
              <a:t>THE COURSE</a:t>
            </a:r>
            <a:endParaRPr lang="en-US" sz="6000" spc="600" dirty="0">
              <a:solidFill>
                <a:schemeClr val="bg1"/>
              </a:solidFill>
              <a:latin typeface="basic title fon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360" y="2598420"/>
            <a:ext cx="110032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eorgia" panose="02040502050405020303" pitchFamily="18" charset="0"/>
              </a:rPr>
              <a:t>The students learn the history of the preservation movement in the </a:t>
            </a:r>
          </a:p>
          <a:p>
            <a:pPr algn="ctr"/>
            <a:r>
              <a:rPr lang="en-US" sz="4800" dirty="0" smtClean="0">
                <a:latin typeface="Georgia" panose="02040502050405020303" pitchFamily="18" charset="0"/>
              </a:rPr>
              <a:t>United States</a:t>
            </a:r>
          </a:p>
          <a:p>
            <a:pPr algn="ctr"/>
            <a:r>
              <a:rPr lang="en-US" sz="2400" dirty="0">
                <a:latin typeface="Georgia" panose="02040502050405020303" pitchFamily="18" charset="0"/>
              </a:rPr>
              <a:t>f</a:t>
            </a:r>
            <a:r>
              <a:rPr lang="en-US" sz="2400" dirty="0" smtClean="0">
                <a:latin typeface="Georgia" panose="02040502050405020303" pitchFamily="18" charset="0"/>
              </a:rPr>
              <a:t>rom its beginnings to the present, including </a:t>
            </a:r>
          </a:p>
          <a:p>
            <a:pPr algn="ctr"/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monumental achievements and catastrophic losses.</a:t>
            </a:r>
          </a:p>
          <a:p>
            <a:pPr algn="ctr"/>
            <a:endParaRPr lang="en-US" sz="4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83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4024656"/>
              </p:ext>
            </p:extLst>
          </p:nvPr>
        </p:nvGraphicFramePr>
        <p:xfrm>
          <a:off x="-68579" y="0"/>
          <a:ext cx="1240833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r:id="rId3" imgW="16253640" imgH="9358560" progId="">
                  <p:embed/>
                </p:oleObj>
              </mc:Choice>
              <mc:Fallback>
                <p:oleObj r:id="rId3" imgW="16253640" imgH="9358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68579" y="0"/>
                        <a:ext cx="1240833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 rot="10800000">
            <a:off x="-68579" y="0"/>
            <a:ext cx="12408332" cy="6873240"/>
          </a:xfrm>
          <a:prstGeom prst="rect">
            <a:avLst/>
          </a:prstGeom>
          <a:gradFill flip="none" rotWithShape="1">
            <a:gsLst>
              <a:gs pos="100000">
                <a:srgbClr val="00153E">
                  <a:alpha val="94000"/>
                </a:srgbClr>
              </a:gs>
              <a:gs pos="46000">
                <a:srgbClr val="424242">
                  <a:alpha val="21000"/>
                </a:srgbClr>
              </a:gs>
              <a:gs pos="66000">
                <a:schemeClr val="dk1">
                  <a:lumMod val="97000"/>
                  <a:lumOff val="3000"/>
                  <a:alpha val="43000"/>
                </a:schemeClr>
              </a:gs>
              <a:gs pos="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148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 descr="Standard Operating Procedure: Design Observer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950" y="-11785"/>
            <a:ext cx="6384450" cy="688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9" descr="A &lt;strong&gt;grand&lt;/strong&gt; celebration: &lt;strong&gt;Grand&lt;/strong&gt; &lt;strong&gt;Central&lt;/strong&gt; marks 100 years ...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" b="1939"/>
          <a:stretch/>
        </p:blipFill>
        <p:spPr>
          <a:xfrm>
            <a:off x="664839" y="0"/>
            <a:ext cx="10553389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4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Last days | &lt;strong&gt;Old Penn Station&lt;/strong&gt; | Pinterest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299" y="-51246"/>
            <a:ext cx="14164919" cy="690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3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7" descr="&lt;strong&gt;Madison Square Garden&lt;/strong&gt; Wallpapers &lt;strong&gt;Madison Square Garden&lt;/strong&gt; ...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" y="0"/>
            <a:ext cx="9174480" cy="688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2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5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0500" y="2644170"/>
            <a:ext cx="1181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chemeClr val="bg1"/>
                </a:solidFill>
                <a:latin typeface="basic title font" pitchFamily="2" charset="0"/>
              </a:rPr>
              <a:t>The class project</a:t>
            </a:r>
            <a:endParaRPr lang="en-US" sz="9600" dirty="0">
              <a:solidFill>
                <a:schemeClr val="bg1"/>
              </a:solidFill>
              <a:latin typeface="basic title fo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76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1278026"/>
          </a:xfrm>
          <a:prstGeom prst="rect">
            <a:avLst/>
          </a:prstGeom>
          <a:solidFill>
            <a:srgbClr val="0015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88135" y="193783"/>
            <a:ext cx="90911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basic title font" pitchFamily="2" charset="0"/>
              </a:rPr>
              <a:t>Project scope</a:t>
            </a:r>
            <a:endParaRPr lang="en-US" sz="6000" spc="600" dirty="0">
              <a:solidFill>
                <a:schemeClr val="bg1"/>
              </a:solidFill>
              <a:latin typeface="basic title fon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360" y="2125980"/>
            <a:ext cx="1100328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Georgia" panose="02040502050405020303" pitchFamily="18" charset="0"/>
              </a:rPr>
              <a:t>Members from a local church located in a small rural town in </a:t>
            </a:r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Mississippi</a:t>
            </a:r>
            <a:r>
              <a:rPr lang="en-US" sz="4000" dirty="0" smtClean="0">
                <a:latin typeface="Georgia" panose="02040502050405020303" pitchFamily="18" charset="0"/>
              </a:rPr>
              <a:t> approached the Interior Design Program about assisting them in protecting their </a:t>
            </a:r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church building</a:t>
            </a:r>
            <a:r>
              <a:rPr lang="en-US" sz="4000" dirty="0" smtClean="0">
                <a:latin typeface="Georgia" panose="02040502050405020303" pitchFamily="18" charset="0"/>
              </a:rPr>
              <a:t>.</a:t>
            </a:r>
          </a:p>
          <a:p>
            <a:pPr algn="ctr"/>
            <a:endParaRPr lang="en-US" sz="4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64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1278026"/>
          </a:xfrm>
          <a:prstGeom prst="rect">
            <a:avLst/>
          </a:prstGeom>
          <a:solidFill>
            <a:srgbClr val="0015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88135" y="193783"/>
            <a:ext cx="90911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basic title font" pitchFamily="2" charset="0"/>
              </a:rPr>
              <a:t>Project scope</a:t>
            </a:r>
            <a:endParaRPr lang="en-US" sz="6000" spc="600" dirty="0">
              <a:solidFill>
                <a:schemeClr val="bg1"/>
              </a:solidFill>
              <a:latin typeface="basic title fon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700" y="2369820"/>
            <a:ext cx="110032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Georgia" panose="02040502050405020303" pitchFamily="18" charset="0"/>
              </a:rPr>
              <a:t>With rural areas facing shrinking populations, shrinking church congregations, and shrinking congregational financial support, </a:t>
            </a:r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many church structures are at risk. </a:t>
            </a:r>
            <a:endParaRPr lang="en-US" sz="4800" dirty="0">
              <a:solidFill>
                <a:schemeClr val="accent4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26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1278026"/>
          </a:xfrm>
          <a:prstGeom prst="rect">
            <a:avLst/>
          </a:prstGeom>
          <a:solidFill>
            <a:srgbClr val="0015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88135" y="193783"/>
            <a:ext cx="90911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basic title font" pitchFamily="2" charset="0"/>
              </a:rPr>
              <a:t>Project scope</a:t>
            </a:r>
            <a:endParaRPr lang="en-US" sz="6000" spc="600" dirty="0">
              <a:solidFill>
                <a:schemeClr val="bg1"/>
              </a:solidFill>
              <a:latin typeface="basic title fon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046" y="2705100"/>
            <a:ext cx="11003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Georgia" panose="02040502050405020303" pitchFamily="18" charset="0"/>
              </a:rPr>
              <a:t>The opportunity for </a:t>
            </a:r>
            <a:r>
              <a:rPr lang="en-US" sz="4000" i="1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community engagement </a:t>
            </a:r>
            <a:r>
              <a:rPr lang="en-US" sz="4000" dirty="0" smtClean="0">
                <a:latin typeface="Georgia" panose="02040502050405020303" pitchFamily="18" charset="0"/>
              </a:rPr>
              <a:t>experience for the new course was proposed.</a:t>
            </a:r>
            <a:endParaRPr lang="en-US" sz="4800" dirty="0">
              <a:solidFill>
                <a:schemeClr val="accent4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1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0500" y="2644170"/>
            <a:ext cx="1181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chemeClr val="bg1"/>
                </a:solidFill>
                <a:latin typeface="basic title font" pitchFamily="2" charset="0"/>
              </a:rPr>
              <a:t>framework</a:t>
            </a:r>
            <a:endParaRPr lang="en-US" sz="9600" dirty="0">
              <a:solidFill>
                <a:schemeClr val="bg1"/>
              </a:solidFill>
              <a:latin typeface="basic title fo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78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5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0500" y="152430"/>
            <a:ext cx="11811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basic title font" pitchFamily="2" charset="0"/>
              </a:rPr>
              <a:t>Community engagement</a:t>
            </a:r>
            <a:endParaRPr lang="en-US" sz="8800" dirty="0">
              <a:solidFill>
                <a:schemeClr val="bg1"/>
              </a:solidFill>
              <a:latin typeface="basic title font" pitchFamily="2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53757789"/>
              </p:ext>
            </p:extLst>
          </p:nvPr>
        </p:nvGraphicFramePr>
        <p:xfrm>
          <a:off x="1722162" y="111263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Arc 6"/>
          <p:cNvSpPr/>
          <p:nvPr/>
        </p:nvSpPr>
        <p:spPr>
          <a:xfrm>
            <a:off x="4307504" y="1413164"/>
            <a:ext cx="1481177" cy="4889395"/>
          </a:xfrm>
          <a:prstGeom prst="arc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/>
          <p:nvPr/>
        </p:nvSpPr>
        <p:spPr>
          <a:xfrm flipH="1">
            <a:off x="5786162" y="1413163"/>
            <a:ext cx="1481177" cy="4889395"/>
          </a:xfrm>
          <a:prstGeom prst="arc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10360" y="1413163"/>
            <a:ext cx="4171478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658999" y="1418861"/>
            <a:ext cx="4913325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786162" y="3974995"/>
            <a:ext cx="0" cy="302281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7167" y="5954936"/>
            <a:ext cx="117143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Widely recognized as creating student learning that is DEEPER, LONGER LASTING, and MORE OPEN-MINDED to new situations and circumstances.</a:t>
            </a:r>
          </a:p>
          <a:p>
            <a:pPr algn="ctr"/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SOURCE:  Ehrlich, 2007; </a:t>
            </a:r>
            <a:r>
              <a:rPr lang="en-US" sz="1400" dirty="0" err="1" smtClean="0">
                <a:solidFill>
                  <a:schemeClr val="accent4">
                    <a:lumMod val="75000"/>
                  </a:schemeClr>
                </a:solidFill>
              </a:rPr>
              <a:t>Zollinger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et. al., 2009</a:t>
            </a:r>
            <a:endParaRPr lang="en-US" sz="14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86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684" y="0"/>
            <a:ext cx="9134631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34300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689096"/>
              </p:ext>
            </p:extLst>
          </p:nvPr>
        </p:nvGraphicFramePr>
        <p:xfrm>
          <a:off x="105797" y="179523"/>
          <a:ext cx="11940100" cy="62363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89959">
                  <a:extLst>
                    <a:ext uri="{9D8B030D-6E8A-4147-A177-3AD203B41FA5}">
                      <a16:colId xmlns:a16="http://schemas.microsoft.com/office/drawing/2014/main" val="1072698802"/>
                    </a:ext>
                  </a:extLst>
                </a:gridCol>
                <a:gridCol w="8950141">
                  <a:extLst>
                    <a:ext uri="{9D8B030D-6E8A-4147-A177-3AD203B41FA5}">
                      <a16:colId xmlns:a16="http://schemas.microsoft.com/office/drawing/2014/main" val="1518093881"/>
                    </a:ext>
                  </a:extLst>
                </a:gridCol>
              </a:tblGrid>
              <a:tr h="567111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  <a:latin typeface="basic title font" pitchFamily="2" charset="0"/>
                        </a:rPr>
                        <a:t>Service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latin typeface="basic title font" pitchFamily="2" charset="0"/>
                        </a:rPr>
                        <a:t> Learning 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latin typeface="aliens and cows" panose="02000506040000020004" pitchFamily="2" charset="0"/>
                        </a:rPr>
                        <a:t>(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latin typeface="basic title font" pitchFamily="2" charset="0"/>
                        </a:rPr>
                        <a:t>Community Engagement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latin typeface="aliens and cows" panose="02000506040000020004" pitchFamily="2" charset="0"/>
                        </a:rPr>
                        <a:t>)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latin typeface="basic title font" pitchFamily="2" charset="0"/>
                        </a:rPr>
                        <a:t> Framework for Interior Design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basic title font" pitchFamily="2" charset="0"/>
                      </a:endParaRPr>
                    </a:p>
                  </a:txBody>
                  <a:tcPr>
                    <a:solidFill>
                      <a:srgbClr val="00153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6911238"/>
                  </a:ext>
                </a:extLst>
              </a:tr>
              <a:tr h="32856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anose="02040502050405020303" pitchFamily="18" charset="0"/>
                        </a:rPr>
                        <a:t>Criteria</a:t>
                      </a:r>
                      <a:endParaRPr lang="en-US" dirty="0">
                        <a:latin typeface="Georgia" panose="02040502050405020303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anose="02040502050405020303" pitchFamily="18" charset="0"/>
                        </a:rPr>
                        <a:t>Rationale</a:t>
                      </a:r>
                      <a:r>
                        <a:rPr lang="en-US" baseline="0" dirty="0" smtClean="0">
                          <a:latin typeface="Georgia" panose="02040502050405020303" pitchFamily="18" charset="0"/>
                        </a:rPr>
                        <a:t> for Inclusion</a:t>
                      </a:r>
                      <a:endParaRPr lang="en-US" dirty="0">
                        <a:latin typeface="Georgia" panose="02040502050405020303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650649"/>
                  </a:ext>
                </a:extLst>
              </a:tr>
              <a:tr h="32856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anose="02040502050405020303" pitchFamily="18" charset="0"/>
                        </a:rPr>
                        <a:t>Relate to course objectives</a:t>
                      </a:r>
                      <a:endParaRPr lang="en-US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dirty="0" smtClean="0">
                          <a:latin typeface="Georgia" panose="02040502050405020303" pitchFamily="18" charset="0"/>
                        </a:rPr>
                        <a:t>Service learning projects contribute to learning objectives</a:t>
                      </a:r>
                      <a:r>
                        <a:rPr lang="en-US" baseline="0" dirty="0" smtClean="0">
                          <a:latin typeface="Georgia" panose="02040502050405020303" pitchFamily="18" charset="0"/>
                        </a:rPr>
                        <a:t> for the course. 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baseline="0" dirty="0" smtClean="0">
                          <a:latin typeface="Georgia" panose="02040502050405020303" pitchFamily="18" charset="0"/>
                        </a:rPr>
                        <a:t>Church members approached Interior Design Program for help documenting their building for Historic Register. 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baseline="0" dirty="0" smtClean="0">
                          <a:latin typeface="Georgia" panose="02040502050405020303" pitchFamily="18" charset="0"/>
                        </a:rPr>
                        <a:t>Project from church members aligns with community outreach. 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baseline="0" dirty="0" smtClean="0">
                          <a:latin typeface="Georgia" panose="02040502050405020303" pitchFamily="18" charset="0"/>
                        </a:rPr>
                        <a:t>The time line is more than one semester and will continue in fall 2018. 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baseline="0" dirty="0" smtClean="0">
                          <a:latin typeface="Georgia" panose="02040502050405020303" pitchFamily="18" charset="0"/>
                        </a:rPr>
                        <a:t>Project embeds knowledge taught in class.</a:t>
                      </a:r>
                      <a:endParaRPr lang="en-US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847106"/>
                  </a:ext>
                </a:extLst>
              </a:tr>
              <a:tr h="32856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anose="02040502050405020303" pitchFamily="18" charset="0"/>
                        </a:rPr>
                        <a:t>Apply course knowledge</a:t>
                      </a:r>
                      <a:endParaRPr lang="en-US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dirty="0" smtClean="0">
                          <a:latin typeface="Georgia" panose="02040502050405020303" pitchFamily="18" charset="0"/>
                        </a:rPr>
                        <a:t>There are no preservationist</a:t>
                      </a:r>
                      <a:r>
                        <a:rPr lang="en-US" baseline="0" dirty="0" smtClean="0">
                          <a:latin typeface="Georgia" panose="02040502050405020303" pitchFamily="18" charset="0"/>
                        </a:rPr>
                        <a:t> within the church community.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baseline="0" dirty="0" smtClean="0">
                          <a:latin typeface="Georgia" panose="02040502050405020303" pitchFamily="18" charset="0"/>
                        </a:rPr>
                        <a:t>Students use their knowledge of history, design, and technical skills for this project.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baseline="0" dirty="0" smtClean="0">
                          <a:latin typeface="Georgia" panose="02040502050405020303" pitchFamily="18" charset="0"/>
                        </a:rPr>
                        <a:t>Students understand that Registration does not protect building.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baseline="0" dirty="0" smtClean="0">
                          <a:latin typeface="Georgia" panose="02040502050405020303" pitchFamily="18" charset="0"/>
                        </a:rPr>
                        <a:t>Students apply knowledge of historic architectural details covered in class and other history of design classes.</a:t>
                      </a:r>
                      <a:endParaRPr lang="en-US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108001"/>
                  </a:ext>
                </a:extLst>
              </a:tr>
              <a:tr h="32856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anose="02040502050405020303" pitchFamily="18" charset="0"/>
                        </a:rPr>
                        <a:t>Connect to the Community</a:t>
                      </a:r>
                      <a:endParaRPr lang="en-US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dirty="0" smtClean="0">
                          <a:latin typeface="Georgia" panose="02040502050405020303" pitchFamily="18" charset="0"/>
                        </a:rPr>
                        <a:t>Church members supply written</a:t>
                      </a:r>
                      <a:r>
                        <a:rPr lang="en-US" baseline="0" dirty="0" smtClean="0">
                          <a:latin typeface="Georgia" panose="02040502050405020303" pitchFamily="18" charset="0"/>
                        </a:rPr>
                        <a:t> and oral history of building aiding students in developing narratives to satisfy specific forms for registration. 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baseline="0" dirty="0" smtClean="0">
                          <a:latin typeface="Georgia" panose="02040502050405020303" pitchFamily="18" charset="0"/>
                        </a:rPr>
                        <a:t>Instructor guides students through development of narratives.</a:t>
                      </a:r>
                      <a:endParaRPr lang="en-US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3283695"/>
                  </a:ext>
                </a:extLst>
              </a:tr>
              <a:tr h="32856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anose="02040502050405020303" pitchFamily="18" charset="0"/>
                        </a:rPr>
                        <a:t>Reflect on learning</a:t>
                      </a:r>
                      <a:endParaRPr lang="en-US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dirty="0" smtClean="0">
                          <a:latin typeface="Georgia" panose="02040502050405020303" pitchFamily="18" charset="0"/>
                        </a:rPr>
                        <a:t>Success is measured through the</a:t>
                      </a:r>
                      <a:r>
                        <a:rPr lang="en-US" baseline="0" dirty="0" smtClean="0">
                          <a:latin typeface="Georgia" panose="02040502050405020303" pitchFamily="18" charset="0"/>
                        </a:rPr>
                        <a:t> appreciation of church members and the knowledge and skills used by students.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baseline="0" dirty="0" smtClean="0">
                          <a:latin typeface="Georgia" panose="02040502050405020303" pitchFamily="18" charset="0"/>
                        </a:rPr>
                        <a:t>Students have responded favorably and continue to express interest in on-going process of the church’s nomination.</a:t>
                      </a:r>
                      <a:endParaRPr lang="en-US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039958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6415914"/>
            <a:ext cx="6302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eorgia" panose="02040502050405020303" pitchFamily="18" charset="0"/>
              </a:rPr>
              <a:t>Source:  </a:t>
            </a:r>
            <a:r>
              <a:rPr lang="en-US" dirty="0" err="1" smtClean="0">
                <a:latin typeface="Georgia" panose="02040502050405020303" pitchFamily="18" charset="0"/>
              </a:rPr>
              <a:t>Zolleringer</a:t>
            </a:r>
            <a:r>
              <a:rPr lang="en-US" dirty="0" smtClean="0">
                <a:latin typeface="Georgia" panose="02040502050405020303" pitchFamily="18" charset="0"/>
              </a:rPr>
              <a:t>, Guerin, </a:t>
            </a:r>
            <a:r>
              <a:rPr lang="en-US" dirty="0" err="1" smtClean="0">
                <a:latin typeface="Georgia" panose="02040502050405020303" pitchFamily="18" charset="0"/>
              </a:rPr>
              <a:t>Hadjiyanni</a:t>
            </a:r>
            <a:r>
              <a:rPr lang="en-US" dirty="0" smtClean="0">
                <a:latin typeface="Georgia" panose="02040502050405020303" pitchFamily="18" charset="0"/>
              </a:rPr>
              <a:t>, and Martin, 2009</a:t>
            </a:r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79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" b="2805"/>
          <a:stretch/>
        </p:blipFill>
        <p:spPr bwMode="auto">
          <a:xfrm rot="16200000">
            <a:off x="3953243" y="-1358664"/>
            <a:ext cx="6880092" cy="959742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20912" y="5971876"/>
            <a:ext cx="2473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  <a:latin typeface="basic title font" pitchFamily="2" charset="0"/>
              </a:rPr>
              <a:t>East facade ©1950 showing front steps that were later removed.</a:t>
            </a:r>
            <a:endParaRPr lang="en-US" sz="1600" dirty="0">
              <a:solidFill>
                <a:schemeClr val="bg1"/>
              </a:solidFill>
              <a:latin typeface="basic title fo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74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0500" y="2644170"/>
            <a:ext cx="1181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chemeClr val="bg1"/>
                </a:solidFill>
                <a:latin typeface="basic title font" pitchFamily="2" charset="0"/>
              </a:rPr>
              <a:t>Main objective</a:t>
            </a:r>
            <a:endParaRPr lang="en-US" sz="9600" dirty="0">
              <a:solidFill>
                <a:schemeClr val="bg1"/>
              </a:solidFill>
              <a:latin typeface="basic title fo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66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5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0500" y="709571"/>
            <a:ext cx="11811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It was determined that the most effective assistance would be to register the structure with the </a:t>
            </a:r>
            <a:r>
              <a:rPr lang="en-US" sz="5400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National Register of Historic Places</a:t>
            </a:r>
            <a:r>
              <a:rPr lang="en-US" sz="5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  in order to recognize the architectural significance of the building. </a:t>
            </a:r>
            <a:endParaRPr lang="en-US" sz="5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76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3855" y="1699542"/>
            <a:ext cx="11811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00153E"/>
                </a:solidFill>
                <a:latin typeface="Georgia" panose="02040502050405020303" pitchFamily="18" charset="0"/>
              </a:rPr>
              <a:t>Although this will not protect the building, it will bring local attention to the structure through            </a:t>
            </a:r>
            <a:r>
              <a:rPr lang="en-US" sz="5400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national recognition</a:t>
            </a:r>
            <a:r>
              <a:rPr lang="en-US" sz="5400" dirty="0" smtClean="0">
                <a:solidFill>
                  <a:srgbClr val="00153E"/>
                </a:solidFill>
                <a:latin typeface="Georgia" panose="02040502050405020303" pitchFamily="18" charset="0"/>
              </a:rPr>
              <a:t>.</a:t>
            </a:r>
            <a:endParaRPr lang="en-US" sz="5400" dirty="0">
              <a:solidFill>
                <a:srgbClr val="00153E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28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0500" y="2644170"/>
            <a:ext cx="1181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chemeClr val="bg1"/>
                </a:solidFill>
                <a:latin typeface="basic title font" pitchFamily="2" charset="0"/>
              </a:rPr>
              <a:t>process</a:t>
            </a:r>
            <a:endParaRPr lang="en-US" sz="9600" dirty="0">
              <a:solidFill>
                <a:schemeClr val="bg1"/>
              </a:solidFill>
              <a:latin typeface="basic title fo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29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03" y="0"/>
            <a:ext cx="9167997" cy="6875998"/>
          </a:xfrm>
        </p:spPr>
      </p:pic>
      <p:sp>
        <p:nvSpPr>
          <p:cNvPr id="4" name="TextBox 3"/>
          <p:cNvSpPr txBox="1"/>
          <p:nvPr/>
        </p:nvSpPr>
        <p:spPr>
          <a:xfrm>
            <a:off x="149081" y="190423"/>
            <a:ext cx="279683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153E"/>
                </a:solidFill>
                <a:latin typeface="Georgia" panose="02040502050405020303" pitchFamily="18" charset="0"/>
              </a:rPr>
              <a:t>The project began by 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exposing students </a:t>
            </a:r>
            <a:r>
              <a:rPr lang="en-US" sz="3200" dirty="0" smtClean="0">
                <a:solidFill>
                  <a:srgbClr val="00153E"/>
                </a:solidFill>
                <a:latin typeface="Georgia" panose="02040502050405020303" pitchFamily="18" charset="0"/>
              </a:rPr>
              <a:t>to the physical structure of the building, including the history of its lifespan, provided by church members.</a:t>
            </a:r>
            <a:endParaRPr lang="en-US" sz="3200" dirty="0">
              <a:solidFill>
                <a:srgbClr val="00153E"/>
              </a:solidFill>
              <a:latin typeface="Georgia" panose="020405020504050203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74612" y="6506666"/>
            <a:ext cx="5539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basic title font" pitchFamily="2" charset="0"/>
              </a:rPr>
              <a:t>Current photograph of exterior facade</a:t>
            </a:r>
            <a:endParaRPr lang="en-US" dirty="0">
              <a:solidFill>
                <a:schemeClr val="bg1"/>
              </a:solidFill>
              <a:latin typeface="basic title fo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76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mississippi department of archives and history"/>
          <p:cNvSpPr>
            <a:spLocks noChangeAspect="1" noChangeArrowheads="1"/>
          </p:cNvSpPr>
          <p:nvPr/>
        </p:nvSpPr>
        <p:spPr bwMode="auto">
          <a:xfrm>
            <a:off x="155575" y="-677863"/>
            <a:ext cx="4762500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489012" y="1955553"/>
            <a:ext cx="41185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latin typeface="Georgia" panose="02040502050405020303" pitchFamily="18" charset="0"/>
              </a:rPr>
              <a:t>Provided examples of previously completed applications as a guideline</a:t>
            </a:r>
            <a:endParaRPr lang="en-US" sz="3600" dirty="0">
              <a:latin typeface="Georgia" panose="02040502050405020303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453699" y="1851471"/>
            <a:ext cx="5267246" cy="0"/>
          </a:xfrm>
          <a:prstGeom prst="line">
            <a:avLst/>
          </a:prstGeom>
          <a:ln w="15875">
            <a:solidFill>
              <a:srgbClr val="0015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453699" y="4973781"/>
            <a:ext cx="5267246" cy="0"/>
          </a:xfrm>
          <a:prstGeom prst="line">
            <a:avLst/>
          </a:prstGeom>
          <a:ln w="15875">
            <a:solidFill>
              <a:srgbClr val="0015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01" y="340065"/>
            <a:ext cx="6093298" cy="6093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452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51906" y="923769"/>
            <a:ext cx="169232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153E"/>
                </a:solidFill>
                <a:latin typeface="Georgia" panose="02040502050405020303" pitchFamily="18" charset="0"/>
              </a:rPr>
              <a:t>As a group, students visited the structure, took copious notes and photographs of exterior and interior details;  they then developed a 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personal connection </a:t>
            </a:r>
            <a:r>
              <a:rPr lang="en-US" sz="2000" dirty="0" smtClean="0">
                <a:solidFill>
                  <a:srgbClr val="00153E"/>
                </a:solidFill>
                <a:latin typeface="Georgia" panose="02040502050405020303" pitchFamily="18" charset="0"/>
              </a:rPr>
              <a:t>with the church.</a:t>
            </a:r>
            <a:endParaRPr lang="en-US" sz="2000" dirty="0">
              <a:solidFill>
                <a:srgbClr val="00153E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3951" y="858293"/>
            <a:ext cx="6866342" cy="5149755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6464" y="862760"/>
            <a:ext cx="6851704" cy="513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0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461" y="565737"/>
            <a:ext cx="107145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00153E"/>
                </a:solidFill>
                <a:latin typeface="Georgia" panose="02040502050405020303" pitchFamily="18" charset="0"/>
              </a:rPr>
              <a:t>Data compiled by the students and information was shared with the entire class. </a:t>
            </a:r>
            <a:endParaRPr lang="en-US" sz="6000" dirty="0">
              <a:solidFill>
                <a:srgbClr val="00153E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291" y="3717482"/>
            <a:ext cx="4116878" cy="278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914881"/>
              </p:ext>
            </p:extLst>
          </p:nvPr>
        </p:nvGraphicFramePr>
        <p:xfrm>
          <a:off x="-1" y="-367882"/>
          <a:ext cx="12192001" cy="7800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r:id="rId3" imgW="22857120" imgH="15238080" progId="">
                  <p:embed/>
                </p:oleObj>
              </mc:Choice>
              <mc:Fallback>
                <p:oleObj r:id="rId3" imgW="22857120" imgH="152380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" y="-367882"/>
                        <a:ext cx="12192001" cy="7800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247" y="707888"/>
            <a:ext cx="6612657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0" name="Straight Connector 9"/>
          <p:cNvCxnSpPr/>
          <p:nvPr/>
        </p:nvCxnSpPr>
        <p:spPr>
          <a:xfrm>
            <a:off x="2690247" y="4349631"/>
            <a:ext cx="1997500" cy="1252516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662441" y="4349631"/>
            <a:ext cx="1663613" cy="1252516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628900" y="647545"/>
            <a:ext cx="6697154" cy="3702086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2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5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67" y="484909"/>
            <a:ext cx="2935904" cy="29359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1" y="484909"/>
            <a:ext cx="2935904" cy="29359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84" y="2336380"/>
            <a:ext cx="2935904" cy="29359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6" y="3309977"/>
            <a:ext cx="2935904" cy="29359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2" y="3309977"/>
            <a:ext cx="2935904" cy="29359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405" y="637309"/>
            <a:ext cx="2935904" cy="29359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039" y="637309"/>
            <a:ext cx="2935904" cy="29359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722" y="2488780"/>
            <a:ext cx="2935904" cy="29359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004" y="3462377"/>
            <a:ext cx="2935904" cy="29359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40" y="3462377"/>
            <a:ext cx="2935904" cy="2935904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6180388" y="272053"/>
            <a:ext cx="3090823" cy="0"/>
          </a:xfrm>
          <a:prstGeom prst="straightConnector1">
            <a:avLst/>
          </a:prstGeom>
          <a:ln w="412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096491" y="6398281"/>
            <a:ext cx="3090823" cy="0"/>
          </a:xfrm>
          <a:prstGeom prst="straightConnector1">
            <a:avLst/>
          </a:prstGeom>
          <a:ln w="444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187314" y="551663"/>
            <a:ext cx="0" cy="5524185"/>
          </a:xfrm>
          <a:prstGeom prst="line">
            <a:avLst/>
          </a:prstGeom>
          <a:ln w="3492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18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47447" y="928474"/>
            <a:ext cx="543595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153E"/>
                </a:solidFill>
                <a:latin typeface="Georgia" panose="02040502050405020303" pitchFamily="18" charset="0"/>
              </a:rPr>
              <a:t>Students developed interior and exterior </a:t>
            </a:r>
            <a:r>
              <a:rPr lang="en-US" sz="4400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NARRATIVES</a:t>
            </a:r>
            <a:r>
              <a:rPr lang="en-US" sz="4400" dirty="0" smtClean="0">
                <a:solidFill>
                  <a:srgbClr val="00153E"/>
                </a:solidFill>
                <a:latin typeface="Georgia" panose="02040502050405020303" pitchFamily="18" charset="0"/>
              </a:rPr>
              <a:t>, as outlined by the National Register of Historic Places Registration Form.</a:t>
            </a:r>
            <a:endParaRPr lang="en-US" sz="4400" dirty="0">
              <a:solidFill>
                <a:srgbClr val="00153E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053" y="307075"/>
            <a:ext cx="4803702" cy="6216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168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79432" y="938649"/>
            <a:ext cx="573068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153E"/>
                </a:solidFill>
                <a:latin typeface="Georgia" panose="02040502050405020303" pitchFamily="18" charset="0"/>
              </a:rPr>
              <a:t>Changes were noted that had been made since its construction, creating a timeline of modifications to the church.</a:t>
            </a:r>
          </a:p>
          <a:p>
            <a:pPr algn="ctr"/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This aided in the effective descriptions that had occurred in the history of the church; was included in the form narratives.</a:t>
            </a:r>
            <a:endParaRPr lang="en-US" sz="3200" dirty="0">
              <a:solidFill>
                <a:schemeClr val="accent4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5123" y="808367"/>
            <a:ext cx="7036431" cy="5277322"/>
          </a:xfrm>
        </p:spPr>
      </p:pic>
    </p:spTree>
    <p:extLst>
      <p:ext uri="{BB962C8B-B14F-4D97-AF65-F5344CB8AC3E}">
        <p14:creationId xmlns:p14="http://schemas.microsoft.com/office/powerpoint/2010/main" val="392322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0500" y="2644170"/>
            <a:ext cx="1181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chemeClr val="bg1"/>
                </a:solidFill>
                <a:latin typeface="basic title font" pitchFamily="2" charset="0"/>
              </a:rPr>
              <a:t>Next steps</a:t>
            </a:r>
            <a:endParaRPr lang="en-US" sz="9600" dirty="0">
              <a:solidFill>
                <a:schemeClr val="bg1"/>
              </a:solidFill>
              <a:latin typeface="basic title fo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40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5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32333" y="2681703"/>
            <a:ext cx="10967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Students understood this to be one segment of the nomination process.</a:t>
            </a:r>
          </a:p>
        </p:txBody>
      </p:sp>
    </p:spTree>
    <p:extLst>
      <p:ext uri="{BB962C8B-B14F-4D97-AF65-F5344CB8AC3E}">
        <p14:creationId xmlns:p14="http://schemas.microsoft.com/office/powerpoint/2010/main" val="83303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32333" y="2681703"/>
            <a:ext cx="10967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Students understood this to be one segment of the nomination process.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2333" y="2343149"/>
            <a:ext cx="109677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153E"/>
                </a:solidFill>
                <a:latin typeface="Georgia" panose="02040502050405020303" pitchFamily="18" charset="0"/>
              </a:rPr>
              <a:t>This is an ongoing process to be continued in the preservation course to be taught </a:t>
            </a:r>
            <a:r>
              <a:rPr lang="en-US" sz="4400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FALL of 2018</a:t>
            </a:r>
            <a:r>
              <a:rPr lang="en-US" sz="4400" dirty="0" smtClean="0">
                <a:solidFill>
                  <a:srgbClr val="00153E"/>
                </a:solidFill>
                <a:latin typeface="Georgia" panose="02040502050405020303" pitchFamily="18" charset="0"/>
              </a:rPr>
              <a:t>.</a:t>
            </a:r>
          </a:p>
          <a:p>
            <a:pPr algn="ctr"/>
            <a:r>
              <a:rPr lang="en-US" sz="1600" dirty="0">
                <a:solidFill>
                  <a:srgbClr val="00153E"/>
                </a:solidFill>
                <a:latin typeface="Georgia" panose="02040502050405020303" pitchFamily="18" charset="0"/>
              </a:rPr>
              <a:t>*course has been added to the Interior Design curriculum</a:t>
            </a:r>
          </a:p>
          <a:p>
            <a:pPr algn="ctr"/>
            <a:endParaRPr lang="en-US" sz="4400" dirty="0" smtClean="0">
              <a:solidFill>
                <a:srgbClr val="00153E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31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" t="9627" b="4506"/>
          <a:stretch/>
        </p:blipFill>
        <p:spPr>
          <a:xfrm>
            <a:off x="-113355" y="-65963"/>
            <a:ext cx="12252456" cy="78819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333" y="2343149"/>
            <a:ext cx="10967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153E"/>
                </a:solidFill>
                <a:latin typeface="Georgia" panose="02040502050405020303" pitchFamily="18" charset="0"/>
              </a:rPr>
              <a:t>Creating a representational floor plan and site plan using digital drawings.</a:t>
            </a:r>
          </a:p>
        </p:txBody>
      </p:sp>
    </p:spTree>
    <p:extLst>
      <p:ext uri="{BB962C8B-B14F-4D97-AF65-F5344CB8AC3E}">
        <p14:creationId xmlns:p14="http://schemas.microsoft.com/office/powerpoint/2010/main" val="362653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0500" y="2644170"/>
            <a:ext cx="1181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chemeClr val="bg1"/>
                </a:solidFill>
                <a:latin typeface="basic title font" pitchFamily="2" charset="0"/>
              </a:rPr>
              <a:t>conclusions</a:t>
            </a:r>
            <a:endParaRPr lang="en-US" sz="9600" dirty="0">
              <a:solidFill>
                <a:schemeClr val="bg1"/>
              </a:solidFill>
              <a:latin typeface="basic title fo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31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6591" y="582067"/>
            <a:ext cx="433883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153E"/>
                </a:solidFill>
                <a:latin typeface="Georgia" panose="02040502050405020303" pitchFamily="18" charset="0"/>
              </a:rPr>
              <a:t>Working with an actual structure and becoming familiar with the 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documenting process </a:t>
            </a:r>
            <a:r>
              <a:rPr lang="en-US" sz="2800" dirty="0" smtClean="0">
                <a:solidFill>
                  <a:srgbClr val="00153E"/>
                </a:solidFill>
                <a:latin typeface="Georgia" panose="02040502050405020303" pitchFamily="18" charset="0"/>
              </a:rPr>
              <a:t>needed to nominate a structure for the National Register, student developed a working knowledge and understanding of preservation by using the tools and techniques taught in class.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529" y="0"/>
            <a:ext cx="6873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4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7913" y="541123"/>
            <a:ext cx="306708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153E"/>
                </a:solidFill>
                <a:latin typeface="Georgia" panose="02040502050405020303" pitchFamily="18" charset="0"/>
              </a:rPr>
              <a:t>Students responded favorably to the </a:t>
            </a:r>
            <a:r>
              <a:rPr lang="en-US" sz="2800" i="1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community engagement</a:t>
            </a:r>
            <a:r>
              <a:rPr lang="en-US" sz="2800" dirty="0" smtClean="0">
                <a:solidFill>
                  <a:srgbClr val="00153E"/>
                </a:solidFill>
                <a:latin typeface="Georgia" panose="02040502050405020303" pitchFamily="18" charset="0"/>
              </a:rPr>
              <a:t> project and continue to be </a:t>
            </a:r>
            <a:r>
              <a:rPr lang="en-US" sz="2800" u="sng" dirty="0" smtClean="0">
                <a:latin typeface="Georgia" panose="02040502050405020303" pitchFamily="18" charset="0"/>
              </a:rPr>
              <a:t>engaged</a:t>
            </a:r>
            <a:r>
              <a:rPr lang="en-US" sz="2800" dirty="0" smtClean="0">
                <a:solidFill>
                  <a:srgbClr val="00153E"/>
                </a:solidFill>
                <a:latin typeface="Georgia" panose="02040502050405020303" pitchFamily="18" charset="0"/>
              </a:rPr>
              <a:t> with the church structure and the outcome of its on-going progress toward nomination.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8081" y="0"/>
            <a:ext cx="8313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6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1278026"/>
          </a:xfrm>
          <a:prstGeom prst="rect">
            <a:avLst/>
          </a:prstGeom>
          <a:solidFill>
            <a:srgbClr val="0015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88135" y="193783"/>
            <a:ext cx="90911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basic title font" pitchFamily="2" charset="0"/>
              </a:rPr>
              <a:t>Research methodology</a:t>
            </a:r>
            <a:endParaRPr lang="en-US" sz="6000" spc="600" dirty="0">
              <a:solidFill>
                <a:schemeClr val="bg1"/>
              </a:solidFill>
              <a:latin typeface="basic title fon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360" y="2598420"/>
            <a:ext cx="110032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Georgia" panose="02040502050405020303" pitchFamily="18" charset="0"/>
              </a:rPr>
              <a:t>Online Survey conducted among 636 Millennials from February 7-15, 2017</a:t>
            </a:r>
          </a:p>
          <a:p>
            <a:pPr algn="ctr"/>
            <a:endParaRPr lang="en-US" sz="2400" dirty="0" smtClean="0">
              <a:latin typeface="Georgia" panose="02040502050405020303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Georgia" panose="02040502050405020303" pitchFamily="18" charset="0"/>
              </a:rPr>
              <a:t>Sample was balanced to be representative of the Millennial generation by GENDER, AGE, and RACE</a:t>
            </a:r>
          </a:p>
          <a:p>
            <a:pPr algn="ctr"/>
            <a:endParaRPr lang="en-US" sz="2400" dirty="0" smtClean="0">
              <a:latin typeface="Georgia" panose="02040502050405020303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Georgia" panose="02040502050405020303" pitchFamily="18" charset="0"/>
              </a:rPr>
              <a:t>Survey averaged 10 minutes in length </a:t>
            </a:r>
            <a:endParaRPr lang="en-US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41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saturation sa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" t="15722" r="375" b="9488"/>
          <a:stretch/>
        </p:blipFill>
        <p:spPr>
          <a:xfrm>
            <a:off x="0" y="-15240"/>
            <a:ext cx="12192000" cy="68732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15239"/>
            <a:ext cx="12192000" cy="6873240"/>
          </a:xfrm>
          <a:prstGeom prst="rect">
            <a:avLst/>
          </a:prstGeom>
          <a:gradFill flip="none" rotWithShape="1">
            <a:gsLst>
              <a:gs pos="100000">
                <a:srgbClr val="00153E"/>
              </a:gs>
              <a:gs pos="33000">
                <a:srgbClr val="424242">
                  <a:alpha val="39000"/>
                </a:srgbClr>
              </a:gs>
              <a:gs pos="58000">
                <a:schemeClr val="dk1">
                  <a:lumMod val="97000"/>
                  <a:lumOff val="3000"/>
                  <a:alpha val="66000"/>
                </a:schemeClr>
              </a:gs>
              <a:gs pos="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4040" y="5060749"/>
            <a:ext cx="119117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Questions or Comments?</a:t>
            </a:r>
            <a:endParaRPr lang="en-US" sz="6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4040" y="208519"/>
            <a:ext cx="90911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latin typeface="basic title font" pitchFamily="2" charset="0"/>
              </a:rPr>
              <a:t>Thank you!</a:t>
            </a:r>
            <a:endParaRPr lang="en-US" sz="8800" spc="600" dirty="0">
              <a:latin typeface="basic title font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2811" y="6168745"/>
            <a:ext cx="6027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  <a:latin typeface="Georgia" panose="02040502050405020303" pitchFamily="18" charset="0"/>
              </a:rPr>
              <a:t>JEFF FULTON…………………………  jfulton@caad.msstate.edu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  <a:latin typeface="Georgia" panose="02040502050405020303" pitchFamily="18" charset="0"/>
              </a:rPr>
              <a:t>BETH MILLER……………………….. bmiller@caad.msstate.edu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8845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5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9540" y="1996440"/>
            <a:ext cx="11811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chemeClr val="bg1"/>
                </a:solidFill>
                <a:latin typeface="basic title font" pitchFamily="2" charset="0"/>
              </a:rPr>
              <a:t>MILLENNIALS CONNECT WITH THE CAUSE</a:t>
            </a:r>
            <a:endParaRPr lang="en-US" sz="9600" dirty="0">
              <a:solidFill>
                <a:schemeClr val="bg1"/>
              </a:solidFill>
              <a:latin typeface="basic title fo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25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942478067"/>
              </p:ext>
            </p:extLst>
          </p:nvPr>
        </p:nvGraphicFramePr>
        <p:xfrm>
          <a:off x="-375919" y="1222587"/>
          <a:ext cx="6658610" cy="4439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80760" y="71970"/>
            <a:ext cx="584454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 smtClean="0">
                <a:latin typeface="Georgia" panose="02040502050405020303" pitchFamily="18" charset="0"/>
              </a:rPr>
              <a:t>Nearly all Millennials feel it is important to </a:t>
            </a:r>
            <a:r>
              <a:rPr lang="en-US" sz="4800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PRESERVE AND CONSERVE </a:t>
            </a:r>
            <a:r>
              <a:rPr lang="en-US" sz="4800" dirty="0" smtClean="0">
                <a:latin typeface="Georgia" panose="02040502050405020303" pitchFamily="18" charset="0"/>
              </a:rPr>
              <a:t>buildings, architecture, neighborhoods, and communities.</a:t>
            </a:r>
            <a:endParaRPr lang="en-US" sz="4800" dirty="0">
              <a:latin typeface="Georgia" panose="02040502050405020303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195060" y="276014"/>
            <a:ext cx="0" cy="6332220"/>
          </a:xfrm>
          <a:prstGeom prst="line">
            <a:avLst/>
          </a:prstGeom>
          <a:ln w="15875">
            <a:solidFill>
              <a:srgbClr val="0015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704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506928330"/>
              </p:ext>
            </p:extLst>
          </p:nvPr>
        </p:nvGraphicFramePr>
        <p:xfrm>
          <a:off x="-375919" y="1222587"/>
          <a:ext cx="6658610" cy="4439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82691" y="1549297"/>
            <a:ext cx="55702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 smtClean="0">
                <a:latin typeface="Georgia" panose="02040502050405020303" pitchFamily="18" charset="0"/>
              </a:rPr>
              <a:t>Nearly two-thirds who believe </a:t>
            </a:r>
            <a:r>
              <a:rPr lang="en-US" sz="4800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this is important</a:t>
            </a:r>
            <a:r>
              <a:rPr lang="en-US" sz="4800" dirty="0" smtClean="0">
                <a:latin typeface="Georgia" panose="02040502050405020303" pitchFamily="18" charset="0"/>
              </a:rPr>
              <a:t> but have not been involved in this cause.</a:t>
            </a:r>
            <a:endParaRPr lang="en-US" sz="4800" dirty="0">
              <a:latin typeface="Georgia" panose="02040502050405020303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195060" y="276014"/>
            <a:ext cx="0" cy="6332220"/>
          </a:xfrm>
          <a:prstGeom prst="line">
            <a:avLst/>
          </a:prstGeom>
          <a:ln w="15875">
            <a:solidFill>
              <a:srgbClr val="0015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44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683448593"/>
              </p:ext>
            </p:extLst>
          </p:nvPr>
        </p:nvGraphicFramePr>
        <p:xfrm>
          <a:off x="-375919" y="1222587"/>
          <a:ext cx="6658610" cy="4439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88380" y="1222587"/>
            <a:ext cx="58445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 smtClean="0">
                <a:latin typeface="Georgia" panose="02040502050405020303" pitchFamily="18" charset="0"/>
              </a:rPr>
              <a:t>More than half of Millennials are interested in </a:t>
            </a:r>
            <a:r>
              <a:rPr lang="en-US" sz="4800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getting involved</a:t>
            </a:r>
            <a:r>
              <a:rPr lang="en-US" sz="4800" dirty="0" smtClean="0">
                <a:latin typeface="Georgia" panose="02040502050405020303" pitchFamily="18" charset="0"/>
              </a:rPr>
              <a:t> with a group like the </a:t>
            </a:r>
            <a:r>
              <a:rPr lang="en-US" sz="4800" dirty="0" smtClean="0">
                <a:solidFill>
                  <a:schemeClr val="accent4">
                    <a:lumMod val="75000"/>
                  </a:schemeClr>
                </a:solidFill>
                <a:latin typeface="Georgia" panose="02040502050405020303" pitchFamily="18" charset="0"/>
              </a:rPr>
              <a:t>National Trust</a:t>
            </a:r>
            <a:r>
              <a:rPr lang="en-US" sz="4800" dirty="0" smtClean="0">
                <a:latin typeface="Georgia" panose="02040502050405020303" pitchFamily="18" charset="0"/>
              </a:rPr>
              <a:t>.</a:t>
            </a:r>
            <a:endParaRPr lang="en-US" sz="4800" dirty="0">
              <a:latin typeface="Georgia" panose="02040502050405020303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195060" y="276014"/>
            <a:ext cx="0" cy="6332220"/>
          </a:xfrm>
          <a:prstGeom prst="line">
            <a:avLst/>
          </a:prstGeom>
          <a:ln w="15875">
            <a:solidFill>
              <a:srgbClr val="0015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293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1164</Words>
  <Application>Microsoft Office PowerPoint</Application>
  <PresentationFormat>Widescreen</PresentationFormat>
  <Paragraphs>120</Paragraphs>
  <Slides>50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aliens and cows</vt:lpstr>
      <vt:lpstr>Arial</vt:lpstr>
      <vt:lpstr>basic title font</vt:lpstr>
      <vt:lpstr>Calibri</vt:lpstr>
      <vt:lpstr>Calibri Light</vt:lpstr>
      <vt:lpstr>Georgia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Lyndsey Miller</dc:creator>
  <cp:lastModifiedBy>Lyndsey Miller</cp:lastModifiedBy>
  <cp:revision>47</cp:revision>
  <dcterms:created xsi:type="dcterms:W3CDTF">2018-03-02T18:24:35Z</dcterms:created>
  <dcterms:modified xsi:type="dcterms:W3CDTF">2018-03-05T20:07:09Z</dcterms:modified>
</cp:coreProperties>
</file>